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75" r:id="rId9"/>
    <p:sldId id="273" r:id="rId10"/>
    <p:sldId id="274" r:id="rId11"/>
    <p:sldId id="276" r:id="rId12"/>
    <p:sldId id="277" r:id="rId13"/>
    <p:sldId id="260" r:id="rId14"/>
    <p:sldId id="261" r:id="rId15"/>
    <p:sldId id="271" r:id="rId16"/>
    <p:sldId id="262" r:id="rId17"/>
    <p:sldId id="263" r:id="rId18"/>
    <p:sldId id="268" r:id="rId19"/>
    <p:sldId id="264" r:id="rId20"/>
    <p:sldId id="266" r:id="rId21"/>
    <p:sldId id="267" r:id="rId22"/>
    <p:sldId id="269" r:id="rId23"/>
    <p:sldId id="270" r:id="rId24"/>
    <p:sldId id="265" r:id="rId25"/>
    <p:sldId id="272" r:id="rId2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B702-4F03-F7D2-38D4-0D5B5E80AC5C}" v="154" dt="2020-04-22T17:56:36.828"/>
    <p1510:client id="{580A596A-6698-37C5-2576-4DE4AAA01C8F}" v="171" dt="2020-04-27T07:15:00.680"/>
    <p1510:client id="{641C4A45-BD7F-E838-39CA-FDBDDF20ABB6}" v="3" dt="2020-05-01T09:40:54.040"/>
    <p1510:client id="{AC4A61BC-A553-3D2C-B96B-4D9E51AA2315}" v="5" dt="2020-04-27T06:46:12.352"/>
    <p1510:client id="{C24F400B-3680-764D-80FE-17DEB6E7245E}" v="8" dt="2020-04-27T08:26:20.247"/>
    <p1510:client id="{F22594EC-8514-1364-63E1-C1E1F8582F76}" v="279" dt="2020-04-22T18:09:56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slide" Target="slides/slide22.xml" Id="rId26" /><Relationship Type="http://schemas.openxmlformats.org/officeDocument/2006/relationships/customXml" Target="../customXml/item3.xml" Id="rId3" /><Relationship Type="http://schemas.openxmlformats.org/officeDocument/2006/relationships/slide" Target="slides/slide17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slide" Target="slides/slide21.xml" Id="rId25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slide" Target="slides/slide16.xml" Id="rId20" /><Relationship Type="http://schemas.openxmlformats.org/officeDocument/2006/relationships/theme" Target="theme/theme1.xml" Id="rId29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slide" Target="slides/slide20.xml" Id="rId24" /><Relationship Type="http://schemas.microsoft.com/office/2015/10/relationships/revisionInfo" Target="revisionInfo.xml" Id="rId32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19.xml" Id="rId23" /><Relationship Type="http://schemas.openxmlformats.org/officeDocument/2006/relationships/viewProps" Target="viewProps.xml" Id="rId28" /><Relationship Type="http://schemas.openxmlformats.org/officeDocument/2006/relationships/slide" Target="slides/slide6.xml" Id="rId10" /><Relationship Type="http://schemas.openxmlformats.org/officeDocument/2006/relationships/slide" Target="slides/slide15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slide" Target="slides/slide18.xml" Id="rId22" /><Relationship Type="http://schemas.openxmlformats.org/officeDocument/2006/relationships/presProps" Target="presProps.xml" Id="rId27" /><Relationship Type="http://schemas.openxmlformats.org/officeDocument/2006/relationships/tableStyles" Target="tableStyles.xml" Id="rId30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71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2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4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82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45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4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80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2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35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18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0FBA852-4658-4EDC-A64F-B532643370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pl-PL" altLang="pl-PL" sz="4800" b="1"/>
              <a:t>Grafika</a:t>
            </a:r>
            <a:br>
              <a:rPr lang="pl-PL" altLang="pl-PL" sz="4800" b="1"/>
            </a:br>
            <a:endParaRPr lang="pl-PL" altLang="pl-PL" sz="4800" b="1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45AC4EA-236E-478D-8F0D-56E1E88BCC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3429000"/>
            <a:ext cx="4709887" cy="1752600"/>
          </a:xfrm>
        </p:spPr>
        <p:txBody>
          <a:bodyPr>
            <a:normAutofit fontScale="92500" lnSpcReduction="10000"/>
          </a:bodyPr>
          <a:lstStyle/>
          <a:p>
            <a:r>
              <a:rPr lang="pl-PL" altLang="pl-PL" sz="3200"/>
              <a:t>grafika   </a:t>
            </a:r>
            <a:r>
              <a:rPr lang="pl-PL" altLang="pl-PL" sz="3200" b="1"/>
              <a:t>artystyczna</a:t>
            </a:r>
            <a:r>
              <a:rPr lang="pl-PL" altLang="pl-PL" sz="3200"/>
              <a:t> zwaną też warsztatową </a:t>
            </a:r>
          </a:p>
          <a:p>
            <a:r>
              <a:rPr lang="pl-PL" altLang="pl-PL" sz="3200"/>
              <a:t>Grafika  </a:t>
            </a:r>
            <a:r>
              <a:rPr lang="pl-PL" altLang="pl-PL" sz="3200" b="1"/>
              <a:t>użytkowa</a:t>
            </a:r>
            <a:r>
              <a:rPr lang="pl-PL" altLang="pl-PL" sz="3200"/>
              <a:t> zwaną też stosowaną. 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B99108A6-9FF8-4932-AF03-4D2BBA9F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928" y="1146856"/>
            <a:ext cx="3230563" cy="228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>
            <a:extLst>
              <a:ext uri="{FF2B5EF4-FFF2-40B4-BE49-F238E27FC236}">
                <a16:creationId xmlns:a16="http://schemas.microsoft.com/office/drawing/2014/main" id="{B1D1FFEE-A562-4CA7-9DC2-B433EDFFCC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/>
              <a:t>Grafika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5127BBB-D33A-4A52-8C73-1D3AE4D1A3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/>
              <a:t>Jeden z podstawowych obok malarstwa i rzeźby  działów sztuk plastycznych. </a:t>
            </a:r>
          </a:p>
          <a:p>
            <a:endParaRPr lang="pl-PL" altLang="pl-PL"/>
          </a:p>
          <a:p>
            <a:r>
              <a:rPr lang="pl-PL" altLang="pl-PL"/>
              <a:t>Obejmuje techniki pozwalające na </a:t>
            </a:r>
            <a:r>
              <a:rPr lang="pl-PL" altLang="pl-PL" b="1"/>
              <a:t>powielanie</a:t>
            </a:r>
            <a:r>
              <a:rPr lang="pl-PL" altLang="pl-PL"/>
              <a:t> rysunku na papierze lub tkaninie z uprzednio przygotowanej formy. 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05D94D6E-9E1B-440B-8D83-23263ED48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97425"/>
            <a:ext cx="24384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5B28D07-7BF8-4063-BA24-D9B589386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Grafika artystyczna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D1746B3-DADA-457E-A3F3-452E4B7E32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81716" y="1268413"/>
            <a:ext cx="6143172" cy="4525962"/>
          </a:xfrm>
        </p:spPr>
        <p:txBody>
          <a:bodyPr/>
          <a:lstStyle/>
          <a:p>
            <a:r>
              <a:rPr lang="pl-PL" altLang="pl-PL"/>
              <a:t>(warsztatowa) wyróżnia się skupieniem w rękach artysty całego procesu twórczego od projektu przez wykonanie matrycy do wykonania odbitek — rycin, które mają wartość oryginalnych dzieł sztuki. Liczba odbitek uzyskanych z jednej płyty zależy od techniki. Każda odbitka to oryginał 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DD81E944-0442-411B-9E94-19CAEE786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797425"/>
            <a:ext cx="24384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5E22121-F85C-4BBC-8DF5-B6F41AD24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260" y="1123838"/>
            <a:ext cx="1757041" cy="4601183"/>
          </a:xfrm>
        </p:spPr>
        <p:txBody>
          <a:bodyPr/>
          <a:lstStyle/>
          <a:p>
            <a:r>
              <a:rPr lang="pl-PL" altLang="pl-PL"/>
              <a:t>Grafika użytkowa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A956F1-1F29-4C87-A072-DED576C099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73349" y="1196975"/>
            <a:ext cx="6337301" cy="4525963"/>
          </a:xfrm>
        </p:spPr>
        <p:txBody>
          <a:bodyPr/>
          <a:lstStyle/>
          <a:p>
            <a:r>
              <a:rPr lang="pl-PL" altLang="pl-PL"/>
              <a:t>to dziedzina grafiki i drukarstwa artystycznego służąca celom użytkowym. Związana jest z rynkiem wydawniczym i reklamą. Grafika użytkowa obejmuje</a:t>
            </a:r>
          </a:p>
          <a:p>
            <a:r>
              <a:rPr lang="pl-PL" altLang="pl-PL"/>
              <a:t> </a:t>
            </a:r>
            <a:r>
              <a:rPr lang="pl-PL" altLang="pl-PL" b="1">
                <a:solidFill>
                  <a:schemeClr val="accent2"/>
                </a:solidFill>
              </a:rPr>
              <a:t>plakat, ilustracje, druki okolicznościowe, gazety, magazyny, znaczki pocztowe, banknoty, ekslibrisy i liternictwo.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81B35BED-95B0-4891-ADDD-845AE14B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724400"/>
            <a:ext cx="24384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żywność, duży&#10;&#10;Opis wygenerowany przy bardzo wysokim poziomie pewności">
            <a:extLst>
              <a:ext uri="{FF2B5EF4-FFF2-40B4-BE49-F238E27FC236}">
                <a16:creationId xmlns:a16="http://schemas.microsoft.com/office/drawing/2014/main" id="{E5955499-3E99-4213-A874-261555AA4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47" y="201743"/>
            <a:ext cx="2743200" cy="2057400"/>
          </a:xfrm>
          <a:prstGeom prst="rect">
            <a:avLst/>
          </a:prstGeom>
        </p:spPr>
      </p:pic>
      <p:pic>
        <p:nvPicPr>
          <p:cNvPr id="4" name="Obraz 4" descr="Obraz zawierający tekst, żywność&#10;&#10;Opis wygenerowany przy bardzo wysokim poziomie pewności">
            <a:extLst>
              <a:ext uri="{FF2B5EF4-FFF2-40B4-BE49-F238E27FC236}">
                <a16:creationId xmlns:a16="http://schemas.microsoft.com/office/drawing/2014/main" id="{46D7E514-84D7-4968-8583-833F0D306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699" y="420128"/>
            <a:ext cx="3630118" cy="2894100"/>
          </a:xfrm>
          <a:prstGeom prst="rect">
            <a:avLst/>
          </a:prstGeom>
        </p:spPr>
      </p:pic>
      <p:pic>
        <p:nvPicPr>
          <p:cNvPr id="6" name="Obraz 6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FAE1D37D-6CED-45B2-BE37-1C86EF21A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41" y="2465167"/>
            <a:ext cx="2261223" cy="2143495"/>
          </a:xfrm>
          <a:prstGeom prst="rect">
            <a:avLst/>
          </a:prstGeom>
        </p:spPr>
      </p:pic>
      <p:pic>
        <p:nvPicPr>
          <p:cNvPr id="8" name="Obraz 8" descr="Obraz zawierający pomieszczenie, stół, żywność&#10;&#10;Opis wygenerowany przy bardzo wysokim poziomie pewności">
            <a:extLst>
              <a:ext uri="{FF2B5EF4-FFF2-40B4-BE49-F238E27FC236}">
                <a16:creationId xmlns:a16="http://schemas.microsoft.com/office/drawing/2014/main" id="{2C0A195B-EA3E-4690-831E-E442593B5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816" y="3539969"/>
            <a:ext cx="2012950" cy="2646144"/>
          </a:xfrm>
          <a:prstGeom prst="rect">
            <a:avLst/>
          </a:prstGeom>
        </p:spPr>
      </p:pic>
      <p:pic>
        <p:nvPicPr>
          <p:cNvPr id="10" name="Obraz 10" descr="Obraz zawierający monitor, znak&#10;&#10;Opis wygenerowany przy bardzo wysokim poziomie pewności">
            <a:extLst>
              <a:ext uri="{FF2B5EF4-FFF2-40B4-BE49-F238E27FC236}">
                <a16:creationId xmlns:a16="http://schemas.microsoft.com/office/drawing/2014/main" id="{9227CFA6-6793-4531-9CFD-8FCEFB99A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923" y="4718154"/>
            <a:ext cx="1768840" cy="1768840"/>
          </a:xfrm>
          <a:prstGeom prst="rect">
            <a:avLst/>
          </a:prstGeom>
        </p:spPr>
      </p:pic>
      <p:pic>
        <p:nvPicPr>
          <p:cNvPr id="12" name="Obraz 12" descr="Obraz zawierający lustro&#10;&#10;Opis wygenerowany przy bardzo wysokim poziomie pewności">
            <a:extLst>
              <a:ext uri="{FF2B5EF4-FFF2-40B4-BE49-F238E27FC236}">
                <a16:creationId xmlns:a16="http://schemas.microsoft.com/office/drawing/2014/main" id="{6EE0DB00-8EA9-4C40-A66A-C2EA96467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875" y="2856876"/>
            <a:ext cx="2743200" cy="27432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675181D-27EA-45C2-BFDE-623AF4ACAB78}"/>
              </a:ext>
            </a:extLst>
          </p:cNvPr>
          <p:cNvSpPr txBox="1"/>
          <p:nvPr/>
        </p:nvSpPr>
        <p:spPr>
          <a:xfrm>
            <a:off x="5568042" y="5513614"/>
            <a:ext cx="309698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Arial"/>
                <a:cs typeface="Arial"/>
              </a:rPr>
              <a:t>ozdobne liternictwo,</a:t>
            </a:r>
            <a:endParaRPr lang="pl-PL" dirty="0"/>
          </a:p>
          <a:p>
            <a:r>
              <a:rPr lang="pl-PL" dirty="0">
                <a:latin typeface="Arial"/>
                <a:cs typeface="Arial"/>
              </a:rPr>
              <a:t> inicjały,</a:t>
            </a:r>
            <a:endParaRPr lang="pl-PL" dirty="0">
              <a:cs typeface="Arial" panose="020B0604020202020204" pitchFamily="34" charset="0"/>
            </a:endParaRPr>
          </a:p>
          <a:p>
            <a:r>
              <a:rPr lang="pl-PL" dirty="0">
                <a:latin typeface="Arial"/>
                <a:cs typeface="Arial"/>
              </a:rPr>
              <a:t> oprawa książek</a:t>
            </a:r>
            <a:endParaRPr lang="pl-P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67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zdjęcie, monitor, komputer, ekran&#10;&#10;Opis wygenerowany przy bardzo wysokim poziomie pewności">
            <a:extLst>
              <a:ext uri="{FF2B5EF4-FFF2-40B4-BE49-F238E27FC236}">
                <a16:creationId xmlns:a16="http://schemas.microsoft.com/office/drawing/2014/main" id="{B60A7CA5-5A40-45A3-B124-6B9A2E7C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54" y="474662"/>
            <a:ext cx="1800225" cy="2543175"/>
          </a:xfrm>
          <a:prstGeom prst="rect">
            <a:avLst/>
          </a:prstGeom>
        </p:spPr>
      </p:pic>
      <p:pic>
        <p:nvPicPr>
          <p:cNvPr id="4" name="Obraz 4">
            <a:extLst>
              <a:ext uri="{FF2B5EF4-FFF2-40B4-BE49-F238E27FC236}">
                <a16:creationId xmlns:a16="http://schemas.microsoft.com/office/drawing/2014/main" id="{273BA80F-3BF8-4B6F-8A44-9677C2D7D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206" y="521611"/>
            <a:ext cx="1847850" cy="2466975"/>
          </a:xfrm>
          <a:prstGeom prst="rect">
            <a:avLst/>
          </a:prstGeom>
        </p:spPr>
      </p:pic>
      <p:pic>
        <p:nvPicPr>
          <p:cNvPr id="6" name="Obraz 6" descr="Obraz zawierający osoba, kobieta, trzymający, stojące&#10;&#10;Opis wygenerowany przy bardzo wysokim poziomie pewności">
            <a:extLst>
              <a:ext uri="{FF2B5EF4-FFF2-40B4-BE49-F238E27FC236}">
                <a16:creationId xmlns:a16="http://schemas.microsoft.com/office/drawing/2014/main" id="{C9313054-8923-4B06-AD98-3E306D663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682" y="600562"/>
            <a:ext cx="2743199" cy="4112056"/>
          </a:xfrm>
          <a:prstGeom prst="rect">
            <a:avLst/>
          </a:prstGeom>
        </p:spPr>
      </p:pic>
      <p:pic>
        <p:nvPicPr>
          <p:cNvPr id="8" name="Obraz 8" descr="Obraz zawierający komputer, żywność&#10;&#10;Opis wygenerowany przy bardzo wysokim poziomie pewności">
            <a:extLst>
              <a:ext uri="{FF2B5EF4-FFF2-40B4-BE49-F238E27FC236}">
                <a16:creationId xmlns:a16="http://schemas.microsoft.com/office/drawing/2014/main" id="{D79EBE4C-CA0F-4EDE-9236-DE5D5CF40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9961" y="3281597"/>
            <a:ext cx="2743200" cy="2743200"/>
          </a:xfrm>
          <a:prstGeom prst="rect">
            <a:avLst/>
          </a:prstGeom>
        </p:spPr>
      </p:pic>
      <p:pic>
        <p:nvPicPr>
          <p:cNvPr id="10" name="Obraz 10" descr="Obraz zawierający zdjęcie, stół, znak, tort&#10;&#10;Opis wygenerowany przy bardzo wysokim poziomie pewności">
            <a:extLst>
              <a:ext uri="{FF2B5EF4-FFF2-40B4-BE49-F238E27FC236}">
                <a16:creationId xmlns:a16="http://schemas.microsoft.com/office/drawing/2014/main" id="{2A842FB0-EBEF-4A45-8539-1E63984F9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5483" y="3213947"/>
            <a:ext cx="2743200" cy="3901440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89645F0-9F10-4502-8B7F-698F6F108917}"/>
              </a:ext>
            </a:extLst>
          </p:cNvPr>
          <p:cNvSpPr txBox="1"/>
          <p:nvPr/>
        </p:nvSpPr>
        <p:spPr>
          <a:xfrm>
            <a:off x="5576400" y="5117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dirty="0">
                <a:latin typeface="Arial"/>
                <a:cs typeface="Arial"/>
              </a:rPr>
              <a:t>Różne rodzaje plakatu</a:t>
            </a:r>
          </a:p>
        </p:txBody>
      </p:sp>
    </p:spTree>
    <p:extLst>
      <p:ext uri="{BB962C8B-B14F-4D97-AF65-F5344CB8AC3E}">
        <p14:creationId xmlns:p14="http://schemas.microsoft.com/office/powerpoint/2010/main" val="2596063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extLst>
              <a:ext uri="{FF2B5EF4-FFF2-40B4-BE49-F238E27FC236}">
                <a16:creationId xmlns:a16="http://schemas.microsoft.com/office/drawing/2014/main" id="{2449235D-0133-4AA2-AAC9-5F8176D57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9" r="35602" b="-1"/>
          <a:stretch/>
        </p:blipFill>
        <p:spPr>
          <a:xfrm>
            <a:off x="6009386" y="554837"/>
            <a:ext cx="2571750" cy="3557016"/>
          </a:xfrm>
          <a:prstGeom prst="rect">
            <a:avLst/>
          </a:prstGeom>
        </p:spPr>
      </p:pic>
      <p:pic>
        <p:nvPicPr>
          <p:cNvPr id="2" name="Obraz 2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E746D7F4-AF49-4C61-8EAB-674AC3DED6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75" r="22836" b="1"/>
          <a:stretch/>
        </p:blipFill>
        <p:spPr>
          <a:xfrm>
            <a:off x="362143" y="449005"/>
            <a:ext cx="2570339" cy="3556755"/>
          </a:xfrm>
          <a:prstGeom prst="rect">
            <a:avLst/>
          </a:prstGeom>
        </p:spPr>
      </p:pic>
      <p:pic>
        <p:nvPicPr>
          <p:cNvPr id="6" name="Obraz 6" descr="Obraz zawierający żywność&#10;&#10;Opis wygenerowany przy bardzo wysokim poziomie pewności">
            <a:extLst>
              <a:ext uri="{FF2B5EF4-FFF2-40B4-BE49-F238E27FC236}">
                <a16:creationId xmlns:a16="http://schemas.microsoft.com/office/drawing/2014/main" id="{3F87B1D0-8A08-48F4-89E1-24CFDC3D62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36" r="30315" b="3"/>
          <a:stretch/>
        </p:blipFill>
        <p:spPr>
          <a:xfrm>
            <a:off x="3158988" y="449006"/>
            <a:ext cx="2570338" cy="3556755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F7AA7E-3DF5-40D8-8FD8-B2867576C52E}"/>
              </a:ext>
            </a:extLst>
          </p:cNvPr>
          <p:cNvSpPr txBox="1"/>
          <p:nvPr/>
        </p:nvSpPr>
        <p:spPr>
          <a:xfrm>
            <a:off x="581400" y="4397400"/>
            <a:ext cx="8539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Arial"/>
                <a:cs typeface="Arial"/>
              </a:rPr>
              <a:t>BANKNOTY                       NAKLEJKI                                 ZNACZKI POCZTOWE</a:t>
            </a:r>
          </a:p>
        </p:txBody>
      </p:sp>
    </p:spTree>
    <p:extLst>
      <p:ext uri="{BB962C8B-B14F-4D97-AF65-F5344CB8AC3E}">
        <p14:creationId xmlns:p14="http://schemas.microsoft.com/office/powerpoint/2010/main" val="69971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2697" y="761999"/>
            <a:ext cx="219398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" name="Rectangle 10">
            <a:extLst>
              <a:ext uri="{FF2B5EF4-FFF2-40B4-BE49-F238E27FC236}">
                <a16:creationId xmlns:a16="http://schemas.microsoft.com/office/drawing/2014/main" id="{2F4AD318-2FB6-4C6E-931E-58E404FA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12">
            <a:extLst>
              <a:ext uri="{FF2B5EF4-FFF2-40B4-BE49-F238E27FC236}">
                <a16:creationId xmlns:a16="http://schemas.microsoft.com/office/drawing/2014/main" id="{1A118E35-1CBF-4863-8497-F4DF1A16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6" y="752748"/>
            <a:ext cx="751111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6E187274-5DC2-4BE0-AF99-925D6D973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0320" y="761999"/>
            <a:ext cx="3156367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0E8FEBB-1145-4BAD-AA21-4937A3E5F976}"/>
              </a:ext>
            </a:extLst>
          </p:cNvPr>
          <p:cNvSpPr txBox="1"/>
          <p:nvPr/>
        </p:nvSpPr>
        <p:spPr>
          <a:xfrm>
            <a:off x="802386" y="1298448"/>
            <a:ext cx="5292333" cy="325526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5900" spc="-1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Koniec I części</a:t>
            </a:r>
          </a:p>
        </p:txBody>
      </p:sp>
    </p:spTree>
    <p:extLst>
      <p:ext uri="{BB962C8B-B14F-4D97-AF65-F5344CB8AC3E}">
        <p14:creationId xmlns:p14="http://schemas.microsoft.com/office/powerpoint/2010/main" val="172340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2697" y="761999"/>
            <a:ext cx="219398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" name="Rectangle 10">
            <a:extLst>
              <a:ext uri="{FF2B5EF4-FFF2-40B4-BE49-F238E27FC236}">
                <a16:creationId xmlns:a16="http://schemas.microsoft.com/office/drawing/2014/main" id="{2F4AD318-2FB6-4C6E-931E-58E404FA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12">
            <a:extLst>
              <a:ext uri="{FF2B5EF4-FFF2-40B4-BE49-F238E27FC236}">
                <a16:creationId xmlns:a16="http://schemas.microsoft.com/office/drawing/2014/main" id="{1A118E35-1CBF-4863-8497-F4DF1A16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6" y="752748"/>
            <a:ext cx="751111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6E187274-5DC2-4BE0-AF99-925D6D973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0320" y="761999"/>
            <a:ext cx="3156367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D1EE179-E81B-4D1D-B82A-BF20630FCB74}"/>
              </a:ext>
            </a:extLst>
          </p:cNvPr>
          <p:cNvSpPr txBox="1"/>
          <p:nvPr/>
        </p:nvSpPr>
        <p:spPr>
          <a:xfrm>
            <a:off x="802386" y="1298448"/>
            <a:ext cx="5292333" cy="32552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5900" spc="-1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GRAFIKA ARTYSTYCZNA</a:t>
            </a:r>
          </a:p>
        </p:txBody>
      </p:sp>
    </p:spTree>
    <p:extLst>
      <p:ext uri="{BB962C8B-B14F-4D97-AF65-F5344CB8AC3E}">
        <p14:creationId xmlns:p14="http://schemas.microsoft.com/office/powerpoint/2010/main" val="124921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47CFF8A-5B98-44AD-B1EE-3D0569ABE65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9689" y="1123837"/>
            <a:ext cx="2210611" cy="4601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pl-PL" sz="3300" b="1"/>
              <a:t>Podział technik graficznych</a:t>
            </a:r>
            <a:br>
              <a:rPr lang="en-US" altLang="pl-PL" sz="3300" b="1"/>
            </a:br>
            <a:endParaRPr lang="en-US" altLang="pl-PL" sz="3300" b="1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AB847B3-006E-48F5-AC80-5C662FD10D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901950" y="864108"/>
            <a:ext cx="2689418" cy="51206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pl-PL"/>
              <a:t>1. technika druku wypukłego polegają na żłobieniu w matrycy linii i płaszczyzn, które mają pozostać niewydrukowane – na odbitce ślad pozostawią wypukłe części formy drukowej; są to m.in. </a:t>
            </a:r>
          </a:p>
          <a:p>
            <a:r>
              <a:rPr lang="en-US" altLang="pl-PL"/>
              <a:t>Drzeworyt, linoryt, gipsoryt, 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D93F7006-B513-40B7-8E0B-D64AFF037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3590" y="2507724"/>
            <a:ext cx="2606040" cy="184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1A7A40A-792A-49BC-8058-1FEC4F006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pl-PL" altLang="pl-PL" sz="4000"/>
              <a:t>technika </a:t>
            </a:r>
            <a:r>
              <a:rPr lang="pl-PL" altLang="pl-PL" sz="4000" b="1"/>
              <a:t>druku wklęsłego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64FDEF2-FB7B-4E03-8A97-AAF54DA5E6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97188" y="889227"/>
            <a:ext cx="4834124" cy="3970603"/>
          </a:xfrm>
        </p:spPr>
        <p:txBody>
          <a:bodyPr/>
          <a:lstStyle/>
          <a:p>
            <a:r>
              <a:rPr lang="pl-PL" altLang="pl-PL"/>
              <a:t>2. polegają na żłobieniu lub trawieniu w matrycy linii i płaszczyzn, które odbiją się na papierze: </a:t>
            </a:r>
          </a:p>
          <a:p>
            <a:pPr lvl="3"/>
            <a:r>
              <a:rPr lang="pl-PL" altLang="pl-PL"/>
              <a:t>techniki suche (ryte): </a:t>
            </a:r>
            <a:r>
              <a:rPr lang="pl-PL" altLang="pl-PL">
                <a:solidFill>
                  <a:schemeClr val="accent2"/>
                </a:solidFill>
              </a:rPr>
              <a:t>miedzioryt, staloryt, sucha igła</a:t>
            </a:r>
            <a:r>
              <a:rPr lang="pl-PL" altLang="pl-PL"/>
              <a:t> (suchoryt), </a:t>
            </a:r>
            <a:r>
              <a:rPr lang="pl-PL" altLang="pl-PL">
                <a:solidFill>
                  <a:schemeClr val="accent2"/>
                </a:solidFill>
              </a:rPr>
              <a:t>ceratoryt, mezzotinta</a:t>
            </a:r>
            <a:r>
              <a:rPr lang="pl-PL" altLang="pl-PL"/>
              <a:t> (sztuka czarna); </a:t>
            </a:r>
          </a:p>
          <a:p>
            <a:pPr lvl="3"/>
            <a:r>
              <a:rPr lang="pl-PL" altLang="pl-PL"/>
              <a:t>techniki trawione: </a:t>
            </a:r>
            <a:r>
              <a:rPr lang="pl-PL" altLang="pl-PL">
                <a:solidFill>
                  <a:schemeClr val="accent2"/>
                </a:solidFill>
              </a:rPr>
              <a:t>akwaforta, akwatinta</a:t>
            </a:r>
          </a:p>
          <a:p>
            <a:pPr lvl="3"/>
            <a:r>
              <a:rPr lang="pl-PL" altLang="pl-PL"/>
              <a:t>techniki metalowe – te z technik suchych i trawionych, które do wykonania matrycy wykorzystują </a:t>
            </a:r>
            <a:r>
              <a:rPr lang="pl-PL" altLang="pl-PL">
                <a:solidFill>
                  <a:schemeClr val="accent2"/>
                </a:solidFill>
              </a:rPr>
              <a:t>metaloryt</a:t>
            </a:r>
          </a:p>
          <a:p>
            <a:endParaRPr lang="pl-PL" altLang="pl-PL"/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5D46997A-0436-4319-9820-54EFD1DADD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175" name="AutoShape 7">
            <a:extLst>
              <a:ext uri="{FF2B5EF4-FFF2-40B4-BE49-F238E27FC236}">
                <a16:creationId xmlns:a16="http://schemas.microsoft.com/office/drawing/2014/main" id="{D833CE6D-B377-415D-934B-088DA8800E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177" name="AutoShape 9">
            <a:extLst>
              <a:ext uri="{FF2B5EF4-FFF2-40B4-BE49-F238E27FC236}">
                <a16:creationId xmlns:a16="http://schemas.microsoft.com/office/drawing/2014/main" id="{1E5796FA-FFF9-40C1-9CFE-92DB01FA82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179" name="AutoShape 11">
            <a:extLst>
              <a:ext uri="{FF2B5EF4-FFF2-40B4-BE49-F238E27FC236}">
                <a16:creationId xmlns:a16="http://schemas.microsoft.com/office/drawing/2014/main" id="{07F2050E-7ACA-49BB-8729-4DB814C173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7181" name="Picture 13">
            <a:extLst>
              <a:ext uri="{FF2B5EF4-FFF2-40B4-BE49-F238E27FC236}">
                <a16:creationId xmlns:a16="http://schemas.microsoft.com/office/drawing/2014/main" id="{4F2567E4-357F-40D6-A506-66DB1256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3313113" cy="24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>
            <a:extLst>
              <a:ext uri="{FF2B5EF4-FFF2-40B4-BE49-F238E27FC236}">
                <a16:creationId xmlns:a16="http://schemas.microsoft.com/office/drawing/2014/main" id="{9C1B1780-9555-4979-A468-A9E176DAD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3457575" cy="24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>
            <a:extLst>
              <a:ext uri="{FF2B5EF4-FFF2-40B4-BE49-F238E27FC236}">
                <a16:creationId xmlns:a16="http://schemas.microsoft.com/office/drawing/2014/main" id="{2E68B44E-4C7F-44C0-B9DC-012831E1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"/>
          <a:stretch>
            <a:fillRect/>
          </a:stretch>
        </p:blipFill>
        <p:spPr bwMode="auto">
          <a:xfrm>
            <a:off x="4356100" y="333375"/>
            <a:ext cx="3970338" cy="58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2" name="Text Box 10">
            <a:extLst>
              <a:ext uri="{FF2B5EF4-FFF2-40B4-BE49-F238E27FC236}">
                <a16:creationId xmlns:a16="http://schemas.microsoft.com/office/drawing/2014/main" id="{8ABA7764-4A61-4FDC-9248-4503725E1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2655888"/>
            <a:ext cx="1225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/>
              <a:t>miedzioryt</a:t>
            </a:r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B2BFC8D5-A688-4471-9C33-5DDDF6909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63" y="6040438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/>
              <a:t>akwaforta</a:t>
            </a:r>
          </a:p>
        </p:txBody>
      </p:sp>
      <p:pic>
        <p:nvPicPr>
          <p:cNvPr id="18445" name="Picture 13">
            <a:extLst>
              <a:ext uri="{FF2B5EF4-FFF2-40B4-BE49-F238E27FC236}">
                <a16:creationId xmlns:a16="http://schemas.microsoft.com/office/drawing/2014/main" id="{2173D9AF-29CC-49CB-9377-5A54F6DAE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90875"/>
            <a:ext cx="3529012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6" name="Text Box 14">
            <a:extLst>
              <a:ext uri="{FF2B5EF4-FFF2-40B4-BE49-F238E27FC236}">
                <a16:creationId xmlns:a16="http://schemas.microsoft.com/office/drawing/2014/main" id="{9E00A12F-B1BD-4936-900A-A4A3BE777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5753100"/>
            <a:ext cx="114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/>
              <a:t>akwatinta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A02E5FA-AEAC-4AA5-81EF-0A067D6E9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techniki </a:t>
            </a:r>
            <a:r>
              <a:rPr lang="pl-PL" altLang="pl-PL" b="1"/>
              <a:t>druku płaskiego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6133386-3B9A-472F-B1C4-3FDCC2C699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1951" y="864108"/>
            <a:ext cx="5179484" cy="2570057"/>
          </a:xfrm>
        </p:spPr>
        <p:txBody>
          <a:bodyPr/>
          <a:lstStyle/>
          <a:p>
            <a:r>
              <a:rPr lang="pl-PL" altLang="pl-PL"/>
              <a:t>polegają na takim spreparowaniu matrycy, aby część nie pokryta rysunkiem była odporna na przyjmowanie farby drukarskiej; zaliczamy do nich: </a:t>
            </a:r>
            <a:r>
              <a:rPr lang="pl-PL" altLang="pl-PL">
                <a:solidFill>
                  <a:schemeClr val="accent2"/>
                </a:solidFill>
              </a:rPr>
              <a:t>litografia, cynkografię, monotypię. 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88CD7F06-C753-4811-8AF1-7C8DA193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292600"/>
            <a:ext cx="2663825" cy="226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>
            <a:extLst>
              <a:ext uri="{FF2B5EF4-FFF2-40B4-BE49-F238E27FC236}">
                <a16:creationId xmlns:a16="http://schemas.microsoft.com/office/drawing/2014/main" id="{956D97AA-5099-4068-8219-ECCEDF30C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851275"/>
            <a:ext cx="2994025" cy="300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3C4F70-B8A1-4CB5-8E87-BD80271731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inne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9CC8B92-ED5D-408B-BA9D-5A23AFABF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/>
              <a:t>Poza tymi trzema grupami istnieje jeszcze </a:t>
            </a:r>
            <a:r>
              <a:rPr lang="pl-PL" altLang="pl-PL">
                <a:solidFill>
                  <a:schemeClr val="accent2"/>
                </a:solidFill>
              </a:rPr>
              <a:t>druk sitowy</a:t>
            </a:r>
            <a:r>
              <a:rPr lang="pl-PL" altLang="pl-PL"/>
              <a:t> oraz </a:t>
            </a:r>
            <a:r>
              <a:rPr lang="pl-PL" altLang="pl-PL">
                <a:solidFill>
                  <a:schemeClr val="accent2"/>
                </a:solidFill>
              </a:rPr>
              <a:t>druk cyfrowy</a:t>
            </a:r>
            <a:r>
              <a:rPr lang="pl-PL" altLang="pl-PL"/>
              <a:t>. Pierwszy różni się od technik z ww. grup tym, że farba jest przetłaczana przez matrycę, a wykorzystywany jest w technice serigrafii. Druk cyfrowy natomiast, w odróżnieniu od reszty, nie wymaga użycia formy drukowej.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5" cy="6858000"/>
          </a:xfrm>
          <a:prstGeom prst="rect">
            <a:avLst/>
          </a:prstGeom>
          <a:solidFill>
            <a:srgbClr val="8A6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964" y="484068"/>
            <a:ext cx="5173521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9" name="Picture 9">
            <a:extLst>
              <a:ext uri="{FF2B5EF4-FFF2-40B4-BE49-F238E27FC236}">
                <a16:creationId xmlns:a16="http://schemas.microsoft.com/office/drawing/2014/main" id="{C6F7D4FC-E7D0-483B-A8E3-6DF5933F9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251" y="806754"/>
            <a:ext cx="3932946" cy="524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84069"/>
            <a:ext cx="3109482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B45F632C-2EC7-494C-A7FC-1A4A3324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2294" y="1199644"/>
            <a:ext cx="2626982" cy="20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144834"/>
            <a:ext cx="3109482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55DC9A13-2B58-45C2-AFD1-66FC6DD2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2294" y="4574145"/>
            <a:ext cx="2626982" cy="135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9FF93B0-DF85-426B-9BC2-6BC265893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pl-PL" altLang="pl-PL" b="1"/>
              <a:t>Linoryt</a:t>
            </a:r>
            <a:br>
              <a:rPr lang="pl-PL" altLang="pl-PL" b="1"/>
            </a:br>
            <a:endParaRPr lang="pl-PL" altLang="pl-PL" b="1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0C9A786-C56E-4B53-B300-E387BA4E76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1950" y="761999"/>
            <a:ext cx="2689418" cy="5333999"/>
          </a:xfrm>
        </p:spPr>
        <p:txBody>
          <a:bodyPr>
            <a:normAutofit/>
          </a:bodyPr>
          <a:lstStyle/>
          <a:p>
            <a:r>
              <a:rPr lang="pl-PL" altLang="pl-PL"/>
              <a:t>rysunek żłobi się w linoleum.</a:t>
            </a:r>
          </a:p>
          <a:p>
            <a:r>
              <a:rPr lang="pl-PL" altLang="pl-PL"/>
              <a:t>do opracowania matrycy używa się dłut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/>
          </a:p>
          <a:p>
            <a:pPr>
              <a:spcBef>
                <a:spcPct val="0"/>
              </a:spcBef>
              <a:buFontTx/>
              <a:buNone/>
            </a:pPr>
            <a:endParaRPr lang="pl-PL" altLang="pl-PL"/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/>
              <a:t>Odbitki wykonuje się na prasie ręcznej lub za pomocą kostki introligatorskiej. </a:t>
            </a:r>
          </a:p>
          <a:p>
            <a:endParaRPr lang="pl-PL" altLang="pl-PL"/>
          </a:p>
          <a:p>
            <a:endParaRPr lang="pl-PL" altLang="pl-PL"/>
          </a:p>
          <a:p>
            <a:pPr>
              <a:spcBef>
                <a:spcPct val="0"/>
              </a:spcBef>
              <a:buFontTx/>
              <a:buNone/>
            </a:pPr>
            <a:endParaRPr lang="pl-PL" altLang="pl-PL"/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/>
              <a:t>  </a:t>
            </a:r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3B06841A-4BD7-4F87-AD28-7AB2AA298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3590" y="1599875"/>
            <a:ext cx="2713074" cy="174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1A91AD7B-D9BF-4E5D-B2A6-0FC4A9E8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045" y="3504142"/>
            <a:ext cx="1722164" cy="259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Rectangle 4">
            <a:extLst>
              <a:ext uri="{FF2B5EF4-FFF2-40B4-BE49-F238E27FC236}">
                <a16:creationId xmlns:a16="http://schemas.microsoft.com/office/drawing/2014/main" id="{3D6226D4-A14C-4450-A0D8-AB45EE708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57346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pl-PL" altLang="pl-PL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>
            <a:extLst>
              <a:ext uri="{FF2B5EF4-FFF2-40B4-BE49-F238E27FC236}">
                <a16:creationId xmlns:a16="http://schemas.microsoft.com/office/drawing/2014/main" id="{95D6E12F-1016-4178-B7E7-3D66EDCF2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3138488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>
            <a:extLst>
              <a:ext uri="{FF2B5EF4-FFF2-40B4-BE49-F238E27FC236}">
                <a16:creationId xmlns:a16="http://schemas.microsoft.com/office/drawing/2014/main" id="{7AF003FC-F9BB-474D-9508-CAACF5216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49275"/>
            <a:ext cx="33337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>
            <a:extLst>
              <a:ext uri="{FF2B5EF4-FFF2-40B4-BE49-F238E27FC236}">
                <a16:creationId xmlns:a16="http://schemas.microsoft.com/office/drawing/2014/main" id="{C7A276F5-1ECE-4A50-BB7A-FECA79137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708275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5" cy="6858000"/>
          </a:xfrm>
          <a:prstGeom prst="rect">
            <a:avLst/>
          </a:prstGeom>
          <a:solidFill>
            <a:srgbClr val="AD84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964" y="484068"/>
            <a:ext cx="5173521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1" name="Picture 5">
            <a:extLst>
              <a:ext uri="{FF2B5EF4-FFF2-40B4-BE49-F238E27FC236}">
                <a16:creationId xmlns:a16="http://schemas.microsoft.com/office/drawing/2014/main" id="{E02FAA8D-F136-4062-A223-5034522EC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827" y="1083821"/>
            <a:ext cx="4689794" cy="468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84069"/>
            <a:ext cx="3109482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5" name="Picture 9">
            <a:extLst>
              <a:ext uri="{FF2B5EF4-FFF2-40B4-BE49-F238E27FC236}">
                <a16:creationId xmlns:a16="http://schemas.microsoft.com/office/drawing/2014/main" id="{D40C55E9-2AC1-467F-87FB-A819CA0F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2294" y="1248900"/>
            <a:ext cx="2626982" cy="19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044" y="4144834"/>
            <a:ext cx="3109482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3" name="Picture 7">
            <a:extLst>
              <a:ext uri="{FF2B5EF4-FFF2-40B4-BE49-F238E27FC236}">
                <a16:creationId xmlns:a16="http://schemas.microsoft.com/office/drawing/2014/main" id="{2FDA0734-1836-46A3-89EF-D0CA31A22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2294" y="4856545"/>
            <a:ext cx="2626982" cy="78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>
            <a:extLst>
              <a:ext uri="{FF2B5EF4-FFF2-40B4-BE49-F238E27FC236}">
                <a16:creationId xmlns:a16="http://schemas.microsoft.com/office/drawing/2014/main" id="{5F60AD8C-54CC-415E-B828-1C2BA02D9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88913"/>
            <a:ext cx="4205287" cy="63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AutoShape 7">
            <a:extLst>
              <a:ext uri="{FF2B5EF4-FFF2-40B4-BE49-F238E27FC236}">
                <a16:creationId xmlns:a16="http://schemas.microsoft.com/office/drawing/2014/main" id="{51CC2E04-9E58-43E0-8DD7-C3F6E40D40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6393" name="AutoShape 9">
            <a:extLst>
              <a:ext uri="{FF2B5EF4-FFF2-40B4-BE49-F238E27FC236}">
                <a16:creationId xmlns:a16="http://schemas.microsoft.com/office/drawing/2014/main" id="{7DD30568-3229-443E-A8EA-BAFBF3DF9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16395" name="Picture 11">
            <a:extLst>
              <a:ext uri="{FF2B5EF4-FFF2-40B4-BE49-F238E27FC236}">
                <a16:creationId xmlns:a16="http://schemas.microsoft.com/office/drawing/2014/main" id="{AD5E0FE8-F4AD-4C5A-99C8-CF8F2CE2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4248150" cy="318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7" name="Picture 13">
            <a:extLst>
              <a:ext uri="{FF2B5EF4-FFF2-40B4-BE49-F238E27FC236}">
                <a16:creationId xmlns:a16="http://schemas.microsoft.com/office/drawing/2014/main" id="{FC696050-C7C0-45F1-8335-CEF860441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88913"/>
            <a:ext cx="2281237" cy="161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9" name="Picture 15">
            <a:extLst>
              <a:ext uri="{FF2B5EF4-FFF2-40B4-BE49-F238E27FC236}">
                <a16:creationId xmlns:a16="http://schemas.microsoft.com/office/drawing/2014/main" id="{3B77BC4B-AA91-489A-A416-946C1D480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16338"/>
            <a:ext cx="3743325" cy="28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73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58470"/>
            <a:ext cx="8428482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498EA3F2-A51E-4BE3-8F8A-19D11E0FB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8283" y="771434"/>
            <a:ext cx="5087434" cy="527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5">
            <a:extLst>
              <a:ext uri="{FF2B5EF4-FFF2-40B4-BE49-F238E27FC236}">
                <a16:creationId xmlns:a16="http://schemas.microsoft.com/office/drawing/2014/main" id="{35638A6B-59F4-428A-B84F-B19821505A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12295" name="Picture 7">
            <a:extLst>
              <a:ext uri="{FF2B5EF4-FFF2-40B4-BE49-F238E27FC236}">
                <a16:creationId xmlns:a16="http://schemas.microsoft.com/office/drawing/2014/main" id="{D115198C-06FD-4B06-8D80-564313486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4608512" cy="32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018A570B-DC8F-4961-9B70-B968CD9C6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738"/>
            <a:ext cx="58864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Picture 11">
            <a:extLst>
              <a:ext uri="{FF2B5EF4-FFF2-40B4-BE49-F238E27FC236}">
                <a16:creationId xmlns:a16="http://schemas.microsoft.com/office/drawing/2014/main" id="{CE52925C-8A91-404C-A6D1-F9303DA5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49275"/>
            <a:ext cx="4924425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>
            <a:extLst>
              <a:ext uri="{FF2B5EF4-FFF2-40B4-BE49-F238E27FC236}">
                <a16:creationId xmlns:a16="http://schemas.microsoft.com/office/drawing/2014/main" id="{1A9F3C6D-8387-4937-87E5-0ACF9436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395288"/>
            <a:ext cx="10225088" cy="725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58076E57B27A41990820E99BE2E206" ma:contentTypeVersion="2" ma:contentTypeDescription="Utwórz nowy dokument." ma:contentTypeScope="" ma:versionID="472b14ae4ac5609344c0486c17e07dd0">
  <xsd:schema xmlns:xsd="http://www.w3.org/2001/XMLSchema" xmlns:xs="http://www.w3.org/2001/XMLSchema" xmlns:p="http://schemas.microsoft.com/office/2006/metadata/properties" xmlns:ns2="5143ff62-a268-4fbe-a568-e47c52ad12a6" targetNamespace="http://schemas.microsoft.com/office/2006/metadata/properties" ma:root="true" ma:fieldsID="b9923f6927dffa10832be33d6b56f938" ns2:_="">
    <xsd:import namespace="5143ff62-a268-4fbe-a568-e47c52ad12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43ff62-a268-4fbe-a568-e47c52ad12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BD20EB-F9BC-4214-9CA1-7139352299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43ff62-a268-4fbe-a568-e47c52ad12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5466EA-93F4-48F7-A524-DF88CC75BD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589501-3704-49A1-B65A-2BD3FE95145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287</Words>
  <Application>Microsoft Office PowerPoint</Application>
  <PresentationFormat>On-screen Show (4:3)</PresentationFormat>
  <Paragraphs>38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Frame</vt:lpstr>
      <vt:lpstr>Grafika </vt:lpstr>
      <vt:lpstr>Grafika</vt:lpstr>
      <vt:lpstr>Grafika artystyczna</vt:lpstr>
      <vt:lpstr>Grafika użytkowa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Podział technik graficznych </vt:lpstr>
      <vt:lpstr>technika druku wklęsłego</vt:lpstr>
      <vt:lpstr>PowerPoint Presentation</vt:lpstr>
      <vt:lpstr>techniki druku płaskiego</vt:lpstr>
      <vt:lpstr>inne</vt:lpstr>
      <vt:lpstr>PowerPoint Presentation</vt:lpstr>
      <vt:lpstr>Linoryt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</dc:title>
  <dc:creator>j</dc:creator>
  <cp:lastModifiedBy>j</cp:lastModifiedBy>
  <cp:revision>163</cp:revision>
  <dcterms:created xsi:type="dcterms:W3CDTF">2013-09-15T10:41:55Z</dcterms:created>
  <dcterms:modified xsi:type="dcterms:W3CDTF">2020-05-01T09:40:54Z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0x010100FF58076E57B27A41990820E99BE2E206</vt:lpwstr>
  </property>
</Properties>
</file>